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DM Sans" pitchFamily="2" charset="77"/>
      <p:regular r:id="rId20"/>
      <p:bold r:id="rId21"/>
      <p:italic r:id="rId22"/>
      <p:boldItalic r:id="rId23"/>
    </p:embeddedFont>
    <p:embeddedFont>
      <p:font typeface="DM Sans Bold" pitchFamily="2" charset="77"/>
      <p:regular r:id="rId24"/>
      <p:bold r:id="rId25"/>
    </p:embeddedFont>
    <p:embeddedFont>
      <p:font typeface="DM Sans Italics" pitchFamily="2" charset="77"/>
      <p:regular r:id="rId26"/>
      <p:italic r:id="rId27"/>
    </p:embeddedFont>
    <p:embeddedFont>
      <p:font typeface="Montserrat Classic Bold" pitchFamily="2" charset="77"/>
      <p:regular r:id="rId28"/>
      <p:bold r:id="rId29"/>
    </p:embeddedFont>
    <p:embeddedFont>
      <p:font typeface="Oswald" pitchFamily="2" charset="77"/>
      <p:regular r:id="rId30"/>
      <p:bold r:id="rId31"/>
    </p:embeddedFont>
    <p:embeddedFont>
      <p:font typeface="Oswald Bold" pitchFamily="2" charset="7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99" autoAdjust="0"/>
  </p:normalViewPr>
  <p:slideViewPr>
    <p:cSldViewPr>
      <p:cViewPr varScale="1">
        <p:scale>
          <a:sx n="70" d="100"/>
          <a:sy n="70" d="100"/>
        </p:scale>
        <p:origin x="84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156047" y="3039068"/>
            <a:ext cx="12330631" cy="4208864"/>
            <a:chOff x="0" y="0"/>
            <a:chExt cx="238124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81245" cy="812800"/>
            </a:xfrm>
            <a:custGeom>
              <a:avLst/>
              <a:gdLst/>
              <a:ahLst/>
              <a:cxnLst/>
              <a:rect l="l" t="t" r="r" b="b"/>
              <a:pathLst>
                <a:path w="2381245" h="812800">
                  <a:moveTo>
                    <a:pt x="0" y="0"/>
                  </a:moveTo>
                  <a:lnTo>
                    <a:pt x="2381245" y="0"/>
                  </a:lnTo>
                  <a:lnTo>
                    <a:pt x="238124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38124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156047" y="4552950"/>
            <a:ext cx="12491870" cy="207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spc="391">
                <a:solidFill>
                  <a:srgbClr val="231F20"/>
                </a:solidFill>
                <a:latin typeface="Oswald Bold"/>
              </a:rPr>
              <a:t>QUANTITATIVE PORTFOLIO TRADING STRATEGY </a:t>
            </a:r>
          </a:p>
          <a:p>
            <a:pPr algn="ctr">
              <a:lnSpc>
                <a:spcPts val="5519"/>
              </a:lnSpc>
            </a:pPr>
            <a:r>
              <a:rPr lang="en-US" sz="3999" spc="391">
                <a:solidFill>
                  <a:srgbClr val="231F20"/>
                </a:solidFill>
                <a:latin typeface="Oswald Bold"/>
              </a:rPr>
              <a:t>V.S.</a:t>
            </a:r>
          </a:p>
          <a:p>
            <a:pPr algn="ctr">
              <a:lnSpc>
                <a:spcPts val="5519"/>
              </a:lnSpc>
            </a:pPr>
            <a:r>
              <a:rPr lang="en-US" sz="3999" spc="391">
                <a:solidFill>
                  <a:srgbClr val="231F20"/>
                </a:solidFill>
                <a:latin typeface="Oswald Bold"/>
              </a:rPr>
              <a:t>Algorithmic Trading Strategy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6347" y="3495259"/>
            <a:ext cx="9815307" cy="58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500" spc="343">
                <a:solidFill>
                  <a:srgbClr val="231F20"/>
                </a:solidFill>
                <a:latin typeface="Oswald"/>
              </a:rPr>
              <a:t>DS CAPSTONE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19596" y="7482578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LEYAN DAI &amp; YUXUAN LI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176364">
            <a:off x="-4621093" y="742879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4050" y="2150885"/>
            <a:ext cx="15070468" cy="1979298"/>
            <a:chOff x="0" y="0"/>
            <a:chExt cx="5774148" cy="7583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74148" cy="758355"/>
            </a:xfrm>
            <a:custGeom>
              <a:avLst/>
              <a:gdLst/>
              <a:ahLst/>
              <a:cxnLst/>
              <a:rect l="l" t="t" r="r" b="b"/>
              <a:pathLst>
                <a:path w="5774148" h="758355">
                  <a:moveTo>
                    <a:pt x="0" y="0"/>
                  </a:moveTo>
                  <a:lnTo>
                    <a:pt x="5774148" y="0"/>
                  </a:lnTo>
                  <a:lnTo>
                    <a:pt x="5774148" y="758355"/>
                  </a:lnTo>
                  <a:lnTo>
                    <a:pt x="0" y="758355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774148" cy="777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86140" y="2714850"/>
            <a:ext cx="901274" cy="914577"/>
          </a:xfrm>
          <a:custGeom>
            <a:avLst/>
            <a:gdLst/>
            <a:ahLst/>
            <a:cxnLst/>
            <a:rect l="l" t="t" r="r" b="b"/>
            <a:pathLst>
              <a:path w="901274" h="914577">
                <a:moveTo>
                  <a:pt x="0" y="0"/>
                </a:moveTo>
                <a:lnTo>
                  <a:pt x="901274" y="0"/>
                </a:lnTo>
                <a:lnTo>
                  <a:pt x="901274" y="914577"/>
                </a:lnTo>
                <a:lnTo>
                  <a:pt x="0" y="914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287414" y="2414119"/>
            <a:ext cx="13459344" cy="146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0"/>
              </a:lnSpc>
              <a:spcBef>
                <a:spcPct val="0"/>
              </a:spcBef>
            </a:pPr>
            <a:r>
              <a:rPr lang="en-US" sz="2848" spc="279">
                <a:solidFill>
                  <a:srgbClr val="231F20"/>
                </a:solidFill>
                <a:latin typeface="DM Sans"/>
              </a:rPr>
              <a:t>Equally weighted trading strategy assigns an equal weight to each individual stock within the Dow Jones Industrial Average (DJIA) regardless of their individual market capitalization.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76450" y="1957399"/>
            <a:ext cx="15683175" cy="3329359"/>
            <a:chOff x="0" y="0"/>
            <a:chExt cx="6008903" cy="12756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08903" cy="1275621"/>
            </a:xfrm>
            <a:custGeom>
              <a:avLst/>
              <a:gdLst/>
              <a:ahLst/>
              <a:cxnLst/>
              <a:rect l="l" t="t" r="r" b="b"/>
              <a:pathLst>
                <a:path w="6008903" h="1275621">
                  <a:moveTo>
                    <a:pt x="0" y="0"/>
                  </a:moveTo>
                  <a:lnTo>
                    <a:pt x="6008903" y="0"/>
                  </a:lnTo>
                  <a:lnTo>
                    <a:pt x="6008903" y="1275621"/>
                  </a:lnTo>
                  <a:lnTo>
                    <a:pt x="0" y="1275621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6008903" cy="1294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549411" y="6405231"/>
            <a:ext cx="5227186" cy="3058495"/>
            <a:chOff x="0" y="0"/>
            <a:chExt cx="1263125" cy="73907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63125" cy="739071"/>
            </a:xfrm>
            <a:custGeom>
              <a:avLst/>
              <a:gdLst/>
              <a:ahLst/>
              <a:cxnLst/>
              <a:rect l="l" t="t" r="r" b="b"/>
              <a:pathLst>
                <a:path w="1263125" h="739071">
                  <a:moveTo>
                    <a:pt x="0" y="0"/>
                  </a:moveTo>
                  <a:lnTo>
                    <a:pt x="1263125" y="0"/>
                  </a:lnTo>
                  <a:lnTo>
                    <a:pt x="1263125" y="739071"/>
                  </a:lnTo>
                  <a:lnTo>
                    <a:pt x="0" y="7390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263125" cy="76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76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549411" y="5782057"/>
            <a:ext cx="5227186" cy="636748"/>
            <a:chOff x="0" y="0"/>
            <a:chExt cx="1376708" cy="1677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76708" cy="167703"/>
            </a:xfrm>
            <a:custGeom>
              <a:avLst/>
              <a:gdLst/>
              <a:ahLst/>
              <a:cxnLst/>
              <a:rect l="l" t="t" r="r" b="b"/>
              <a:pathLst>
                <a:path w="1376708" h="167703">
                  <a:moveTo>
                    <a:pt x="0" y="0"/>
                  </a:moveTo>
                  <a:lnTo>
                    <a:pt x="1376708" y="0"/>
                  </a:lnTo>
                  <a:lnTo>
                    <a:pt x="1376708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376708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Evaluation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538540" y="5526838"/>
            <a:ext cx="10227322" cy="4168689"/>
          </a:xfrm>
          <a:custGeom>
            <a:avLst/>
            <a:gdLst/>
            <a:ahLst/>
            <a:cxnLst/>
            <a:rect l="l" t="t" r="r" b="b"/>
            <a:pathLst>
              <a:path w="10227322" h="4168689">
                <a:moveTo>
                  <a:pt x="0" y="0"/>
                </a:moveTo>
                <a:lnTo>
                  <a:pt x="10227322" y="0"/>
                </a:lnTo>
                <a:lnTo>
                  <a:pt x="10227322" y="4168689"/>
                </a:lnTo>
                <a:lnTo>
                  <a:pt x="0" y="41686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6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289907" y="485885"/>
            <a:ext cx="13470824" cy="98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82" spc="306">
                <a:solidFill>
                  <a:srgbClr val="231F20"/>
                </a:solidFill>
                <a:latin typeface="Oswald Bold"/>
              </a:rPr>
              <a:t>MOVING AVERAGE TRADING STRATEGY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6140" y="2376108"/>
            <a:ext cx="15000891" cy="245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4936" lvl="1" indent="-307468">
              <a:lnSpc>
                <a:spcPts val="3930"/>
              </a:lnSpc>
              <a:buFont typeface="Arial"/>
              <a:buChar char="•"/>
            </a:pPr>
            <a:r>
              <a:rPr lang="en-US" sz="2848" spc="279">
                <a:solidFill>
                  <a:srgbClr val="231F20"/>
                </a:solidFill>
                <a:latin typeface="DM Sans"/>
              </a:rPr>
              <a:t>Identify trends, potential entry points, and possible trend reversals.. </a:t>
            </a:r>
          </a:p>
          <a:p>
            <a:pPr marL="614936" lvl="1" indent="-307468">
              <a:lnSpc>
                <a:spcPts val="3930"/>
              </a:lnSpc>
              <a:buFont typeface="Arial"/>
              <a:buChar char="•"/>
            </a:pPr>
            <a:r>
              <a:rPr lang="en-US" sz="2848" spc="279">
                <a:solidFill>
                  <a:srgbClr val="231F20"/>
                </a:solidFill>
                <a:latin typeface="DM Sans"/>
              </a:rPr>
              <a:t>Optimal setting: short term moving average(10 days) and long term moving average(110 days) </a:t>
            </a:r>
          </a:p>
          <a:p>
            <a:pPr marL="614936" lvl="1" indent="-307468" algn="l">
              <a:lnSpc>
                <a:spcPts val="3930"/>
              </a:lnSpc>
              <a:buFont typeface="Arial"/>
              <a:buChar char="•"/>
            </a:pPr>
            <a:r>
              <a:rPr lang="en-US" sz="2848" spc="279">
                <a:solidFill>
                  <a:srgbClr val="231F20"/>
                </a:solidFill>
                <a:latin typeface="DM Sans"/>
              </a:rPr>
              <a:t>Buy stocks that have a higher short-term Moving Average than the long-term Moving Average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17457" y="6665131"/>
            <a:ext cx="4959140" cy="252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7"/>
              </a:lnSpc>
            </a:pPr>
            <a:r>
              <a:rPr lang="en-US" sz="2403" spc="235" dirty="0">
                <a:solidFill>
                  <a:srgbClr val="231F20"/>
                </a:solidFill>
                <a:latin typeface="DM Sans"/>
              </a:rPr>
              <a:t>Sharpe Ratio: 0.78</a:t>
            </a:r>
          </a:p>
          <a:p>
            <a:pPr>
              <a:lnSpc>
                <a:spcPts val="3317"/>
              </a:lnSpc>
            </a:pPr>
            <a:endParaRPr lang="en-US" sz="2403" spc="235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3317"/>
              </a:lnSpc>
            </a:pPr>
            <a:r>
              <a:rPr lang="en-US" sz="2403" spc="235" dirty="0">
                <a:solidFill>
                  <a:srgbClr val="231F20"/>
                </a:solidFill>
                <a:latin typeface="DM Sans"/>
              </a:rPr>
              <a:t>Annualized Return:  11.46%</a:t>
            </a:r>
          </a:p>
          <a:p>
            <a:pPr>
              <a:lnSpc>
                <a:spcPts val="3317"/>
              </a:lnSpc>
            </a:pPr>
            <a:endParaRPr lang="en-US" sz="2403" spc="235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3317"/>
              </a:lnSpc>
            </a:pPr>
            <a:r>
              <a:rPr lang="en-US" sz="2403" spc="235" dirty="0">
                <a:solidFill>
                  <a:srgbClr val="231F20"/>
                </a:solidFill>
                <a:latin typeface="DM Sans"/>
              </a:rPr>
              <a:t>Annualized Volatility</a:t>
            </a:r>
            <a:r>
              <a:rPr lang="en-US" sz="2403" spc="235">
                <a:solidFill>
                  <a:srgbClr val="231F20"/>
                </a:solidFill>
                <a:latin typeface="DM Sans"/>
              </a:rPr>
              <a:t>:  14.06%</a:t>
            </a:r>
            <a:endParaRPr lang="en-US" sz="2403" spc="235" dirty="0">
              <a:solidFill>
                <a:srgbClr val="231F20"/>
              </a:solidFill>
              <a:latin typeface="DM Sans"/>
            </a:endParaRPr>
          </a:p>
          <a:p>
            <a:pPr marL="0" lvl="0" indent="0" algn="l">
              <a:lnSpc>
                <a:spcPts val="3317"/>
              </a:lnSpc>
              <a:spcBef>
                <a:spcPct val="0"/>
              </a:spcBef>
            </a:pPr>
            <a:endParaRPr lang="en-US" sz="2403" spc="235" dirty="0">
              <a:solidFill>
                <a:srgbClr val="231F2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028700" y="5915801"/>
            <a:ext cx="4473739" cy="636748"/>
            <a:chOff x="0" y="0"/>
            <a:chExt cx="1178269" cy="1677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Logistic Regression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858563" y="521345"/>
            <a:ext cx="8770341" cy="1956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5"/>
              </a:lnSpc>
            </a:pPr>
            <a:r>
              <a:rPr lang="en-US" sz="5706" spc="559">
                <a:solidFill>
                  <a:srgbClr val="FFFFFF"/>
                </a:solidFill>
                <a:latin typeface="Oswald Bold"/>
              </a:rPr>
              <a:t>ALGORITHMIC: SUPERVISED LEARNING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477162" y="6661626"/>
            <a:ext cx="5374734" cy="3466389"/>
            <a:chOff x="0" y="0"/>
            <a:chExt cx="1037949" cy="6694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37949" cy="669416"/>
            </a:xfrm>
            <a:custGeom>
              <a:avLst/>
              <a:gdLst/>
              <a:ahLst/>
              <a:cxnLst/>
              <a:rect l="l" t="t" r="r" b="b"/>
              <a:pathLst>
                <a:path w="1037949" h="669416">
                  <a:moveTo>
                    <a:pt x="0" y="0"/>
                  </a:moveTo>
                  <a:lnTo>
                    <a:pt x="1037949" y="0"/>
                  </a:lnTo>
                  <a:lnTo>
                    <a:pt x="1037949" y="669416"/>
                  </a:lnTo>
                  <a:lnTo>
                    <a:pt x="0" y="6694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037949" cy="697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DM Sans"/>
                </a:rPr>
                <a:t>Accuracy = 0.5047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DM Sans"/>
                </a:rPr>
                <a:t>AUC = 0.5028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DM Sans"/>
                </a:rPr>
                <a:t>Optimized hyperparameters: {n_estimators = 1000; min_samples_split = 5; min_samples_leaf = 1; max_depth = 10; bootstrap = True}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DM Sans"/>
                </a:rPr>
                <a:t>Accuracy = 0.5371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DM Sans"/>
                </a:rPr>
                <a:t>AUC = 0.5118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07130" y="5915801"/>
            <a:ext cx="4473739" cy="636748"/>
            <a:chOff x="0" y="0"/>
            <a:chExt cx="1178269" cy="1677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Random Forest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7075089"/>
            <a:ext cx="4473739" cy="2639464"/>
            <a:chOff x="0" y="0"/>
            <a:chExt cx="863952" cy="5097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63952" cy="509723"/>
            </a:xfrm>
            <a:custGeom>
              <a:avLst/>
              <a:gdLst/>
              <a:ahLst/>
              <a:cxnLst/>
              <a:rect l="l" t="t" r="r" b="b"/>
              <a:pathLst>
                <a:path w="863952" h="509723">
                  <a:moveTo>
                    <a:pt x="0" y="0"/>
                  </a:moveTo>
                  <a:lnTo>
                    <a:pt x="863952" y="0"/>
                  </a:lnTo>
                  <a:lnTo>
                    <a:pt x="863952" y="509723"/>
                  </a:lnTo>
                  <a:lnTo>
                    <a:pt x="0" y="5097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863952" cy="538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DM Sans"/>
                </a:rPr>
                <a:t>Accuracy = 0.5173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DM Sans"/>
                </a:rPr>
                <a:t>AUC  = 0.5044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781045" y="5915801"/>
            <a:ext cx="4473739" cy="636748"/>
            <a:chOff x="0" y="0"/>
            <a:chExt cx="1178269" cy="1677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Gradient Boosting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26618" y="7075089"/>
            <a:ext cx="4432682" cy="2639464"/>
            <a:chOff x="0" y="0"/>
            <a:chExt cx="856023" cy="50972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56023" cy="509723"/>
            </a:xfrm>
            <a:custGeom>
              <a:avLst/>
              <a:gdLst/>
              <a:ahLst/>
              <a:cxnLst/>
              <a:rect l="l" t="t" r="r" b="b"/>
              <a:pathLst>
                <a:path w="856023" h="509723">
                  <a:moveTo>
                    <a:pt x="0" y="0"/>
                  </a:moveTo>
                  <a:lnTo>
                    <a:pt x="856023" y="0"/>
                  </a:lnTo>
                  <a:lnTo>
                    <a:pt x="856023" y="509723"/>
                  </a:lnTo>
                  <a:lnTo>
                    <a:pt x="0" y="5097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856023" cy="538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DM Sans"/>
                </a:rPr>
                <a:t>Accuracy = 0.5060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DM Sans"/>
                </a:rPr>
                <a:t>AUC = 0.5002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78790" y="3507881"/>
            <a:ext cx="16180510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</a:rPr>
              <a:t>Indicator pool: Relative Strength Index (RSI); Stochastic Oscillator; Williams %R; Moving Average Convergence Divergence (MACD); Price Rate of Change; On Balance Volume (OBV)</a:t>
            </a:r>
          </a:p>
          <a:p>
            <a:pPr marL="582927" lvl="1" indent="-291463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</a:rPr>
              <a:t>Target column: the difference between the closing price; Stand At Today</a:t>
            </a:r>
          </a:p>
          <a:p>
            <a:pPr marL="582927" lvl="1" indent="-291463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"/>
              </a:rPr>
              <a:t>Model Setup: (2008-2015) Train: Test = 7: 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536536" y="3555198"/>
            <a:ext cx="8092288" cy="1798228"/>
            <a:chOff x="0" y="0"/>
            <a:chExt cx="3100506" cy="6889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00506" cy="688979"/>
            </a:xfrm>
            <a:custGeom>
              <a:avLst/>
              <a:gdLst/>
              <a:ahLst/>
              <a:cxnLst/>
              <a:rect l="l" t="t" r="r" b="b"/>
              <a:pathLst>
                <a:path w="3100506" h="688979">
                  <a:moveTo>
                    <a:pt x="0" y="0"/>
                  </a:moveTo>
                  <a:lnTo>
                    <a:pt x="3100506" y="0"/>
                  </a:lnTo>
                  <a:lnTo>
                    <a:pt x="3100506" y="688979"/>
                  </a:lnTo>
                  <a:lnTo>
                    <a:pt x="0" y="688979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100506" cy="70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36536" y="5523210"/>
            <a:ext cx="8092288" cy="3466754"/>
            <a:chOff x="0" y="0"/>
            <a:chExt cx="3100506" cy="13282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00506" cy="1328263"/>
            </a:xfrm>
            <a:custGeom>
              <a:avLst/>
              <a:gdLst/>
              <a:ahLst/>
              <a:cxnLst/>
              <a:rect l="l" t="t" r="r" b="b"/>
              <a:pathLst>
                <a:path w="3100506" h="1328263">
                  <a:moveTo>
                    <a:pt x="0" y="0"/>
                  </a:moveTo>
                  <a:lnTo>
                    <a:pt x="3100506" y="0"/>
                  </a:lnTo>
                  <a:lnTo>
                    <a:pt x="3100506" y="1328263"/>
                  </a:lnTo>
                  <a:lnTo>
                    <a:pt x="0" y="1328263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100506" cy="1347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715722" y="8989964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12939" y="3555198"/>
            <a:ext cx="8431061" cy="3035182"/>
          </a:xfrm>
          <a:custGeom>
            <a:avLst/>
            <a:gdLst/>
            <a:ahLst/>
            <a:cxnLst/>
            <a:rect l="l" t="t" r="r" b="b"/>
            <a:pathLst>
              <a:path w="8431061" h="3035182">
                <a:moveTo>
                  <a:pt x="0" y="0"/>
                </a:moveTo>
                <a:lnTo>
                  <a:pt x="8431061" y="0"/>
                </a:lnTo>
                <a:lnTo>
                  <a:pt x="8431061" y="3035182"/>
                </a:lnTo>
                <a:lnTo>
                  <a:pt x="0" y="30351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642942" y="5710227"/>
            <a:ext cx="7889223" cy="304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229" lvl="1" indent="-238614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Baseline: Dow Jones Index</a:t>
            </a:r>
          </a:p>
          <a:p>
            <a:pPr marL="477229" lvl="1" indent="-238614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Short- and long-term Moving Average identified market entry/exit points</a:t>
            </a:r>
          </a:p>
          <a:p>
            <a:pPr marL="477229" lvl="1" indent="-238614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Model training data 2005-2012</a:t>
            </a:r>
          </a:p>
          <a:p>
            <a:pPr marL="477229" lvl="1" indent="-238614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train: test = 7:3</a:t>
            </a:r>
          </a:p>
          <a:p>
            <a:pPr marL="477229" lvl="1" indent="-238614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Use 2013 to 2023 data to back test</a:t>
            </a:r>
          </a:p>
          <a:p>
            <a:pPr marL="477229" lvl="1" indent="-238614" algn="l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Cumulative return and evaluation metrics results comparison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2939" y="923925"/>
            <a:ext cx="10637988" cy="1885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07"/>
              </a:lnSpc>
            </a:pPr>
            <a:r>
              <a:rPr lang="en-US" sz="5439" spc="533">
                <a:solidFill>
                  <a:srgbClr val="231F20"/>
                </a:solidFill>
                <a:latin typeface="Oswald Bold"/>
              </a:rPr>
              <a:t>ALGORITHMIC: </a:t>
            </a:r>
          </a:p>
          <a:p>
            <a:pPr>
              <a:lnSpc>
                <a:spcPts val="7501"/>
              </a:lnSpc>
            </a:pPr>
            <a:r>
              <a:rPr lang="en-US" sz="5436" spc="532">
                <a:solidFill>
                  <a:srgbClr val="231F20"/>
                </a:solidFill>
                <a:latin typeface="Oswald Bold"/>
              </a:rPr>
              <a:t>DEEP LEARNING (LSTM)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15808" y="3839852"/>
            <a:ext cx="7343492" cy="1185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8"/>
              </a:lnSpc>
            </a:pPr>
            <a:r>
              <a:rPr lang="en-US" sz="2302" spc="225">
                <a:solidFill>
                  <a:srgbClr val="231F20"/>
                </a:solidFill>
                <a:latin typeface="DM Sans"/>
              </a:rPr>
              <a:t>Model Setup:</a:t>
            </a:r>
          </a:p>
          <a:p>
            <a:pPr>
              <a:lnSpc>
                <a:spcPts val="3178"/>
              </a:lnSpc>
            </a:pPr>
            <a:r>
              <a:rPr lang="en-US" sz="2302" spc="225">
                <a:solidFill>
                  <a:srgbClr val="231F20"/>
                </a:solidFill>
                <a:latin typeface="DM Sans"/>
              </a:rPr>
              <a:t>Number of Units = 10                3 Layers</a:t>
            </a:r>
          </a:p>
          <a:p>
            <a:pPr marL="0" lvl="0" indent="0" algn="l">
              <a:lnSpc>
                <a:spcPts val="3178"/>
              </a:lnSpc>
              <a:spcBef>
                <a:spcPct val="0"/>
              </a:spcBef>
            </a:pPr>
            <a:r>
              <a:rPr lang="en-US" sz="2302" spc="225">
                <a:solidFill>
                  <a:srgbClr val="231F20"/>
                </a:solidFill>
                <a:latin typeface="DM Sans"/>
              </a:rPr>
              <a:t>Epoch = 20                       Batch Size = 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82325" y="6957094"/>
            <a:ext cx="8092288" cy="1798228"/>
            <a:chOff x="0" y="0"/>
            <a:chExt cx="3100506" cy="68897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00506" cy="688979"/>
            </a:xfrm>
            <a:custGeom>
              <a:avLst/>
              <a:gdLst/>
              <a:ahLst/>
              <a:cxnLst/>
              <a:rect l="l" t="t" r="r" b="b"/>
              <a:pathLst>
                <a:path w="3100506" h="688979">
                  <a:moveTo>
                    <a:pt x="0" y="0"/>
                  </a:moveTo>
                  <a:lnTo>
                    <a:pt x="3100506" y="0"/>
                  </a:lnTo>
                  <a:lnTo>
                    <a:pt x="3100506" y="688979"/>
                  </a:lnTo>
                  <a:lnTo>
                    <a:pt x="0" y="688979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3100506" cy="70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56723" y="7244356"/>
            <a:ext cx="7343492" cy="1185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8"/>
              </a:lnSpc>
            </a:pPr>
            <a:r>
              <a:rPr lang="en-US" sz="2302" spc="225">
                <a:solidFill>
                  <a:srgbClr val="231F20"/>
                </a:solidFill>
                <a:latin typeface="DM Sans"/>
              </a:rPr>
              <a:t>Sharpe Ratio: 1.56</a:t>
            </a:r>
          </a:p>
          <a:p>
            <a:pPr>
              <a:lnSpc>
                <a:spcPts val="3178"/>
              </a:lnSpc>
            </a:pPr>
            <a:r>
              <a:rPr lang="en-US" sz="2302" spc="225">
                <a:solidFill>
                  <a:srgbClr val="231F20"/>
                </a:solidFill>
                <a:latin typeface="DM Sans"/>
              </a:rPr>
              <a:t>Annualized Return: 13.84%</a:t>
            </a:r>
          </a:p>
          <a:p>
            <a:pPr marL="0" lvl="0" indent="0" algn="l">
              <a:lnSpc>
                <a:spcPts val="3178"/>
              </a:lnSpc>
              <a:spcBef>
                <a:spcPct val="0"/>
              </a:spcBef>
            </a:pPr>
            <a:r>
              <a:rPr lang="en-US" sz="2302" spc="225">
                <a:solidFill>
                  <a:srgbClr val="231F20"/>
                </a:solidFill>
                <a:latin typeface="DM Sans"/>
              </a:rPr>
              <a:t>Annualized Volatility: 8.56%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87923">
            <a:off x="-4442829" y="712439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1744806"/>
            <a:ext cx="12933826" cy="4465121"/>
          </a:xfrm>
          <a:custGeom>
            <a:avLst/>
            <a:gdLst/>
            <a:ahLst/>
            <a:cxnLst/>
            <a:rect l="l" t="t" r="r" b="b"/>
            <a:pathLst>
              <a:path w="12933826" h="4465121">
                <a:moveTo>
                  <a:pt x="0" y="0"/>
                </a:moveTo>
                <a:lnTo>
                  <a:pt x="12933826" y="0"/>
                </a:lnTo>
                <a:lnTo>
                  <a:pt x="12933826" y="4465122"/>
                </a:lnTo>
                <a:lnTo>
                  <a:pt x="0" y="44651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14" r="-15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190517" y="6473974"/>
            <a:ext cx="12625967" cy="3591798"/>
          </a:xfrm>
          <a:custGeom>
            <a:avLst/>
            <a:gdLst/>
            <a:ahLst/>
            <a:cxnLst/>
            <a:rect l="l" t="t" r="r" b="b"/>
            <a:pathLst>
              <a:path w="12625967" h="3591798">
                <a:moveTo>
                  <a:pt x="0" y="0"/>
                </a:moveTo>
                <a:lnTo>
                  <a:pt x="12625968" y="0"/>
                </a:lnTo>
                <a:lnTo>
                  <a:pt x="12625968" y="3591797"/>
                </a:lnTo>
                <a:lnTo>
                  <a:pt x="0" y="3591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38470" y="150669"/>
            <a:ext cx="890409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CONCLUSION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980954" y="4265469"/>
            <a:ext cx="4872912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956912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955145" y="3159679"/>
            <a:ext cx="1856764" cy="5180668"/>
            <a:chOff x="0" y="0"/>
            <a:chExt cx="368852" cy="10291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029156"/>
            </a:xfrm>
            <a:custGeom>
              <a:avLst/>
              <a:gdLst/>
              <a:ahLst/>
              <a:cxnLst/>
              <a:rect l="l" t="t" r="r" b="b"/>
              <a:pathLst>
                <a:path w="368852" h="1029156">
                  <a:moveTo>
                    <a:pt x="0" y="0"/>
                  </a:moveTo>
                  <a:lnTo>
                    <a:pt x="368852" y="0"/>
                  </a:lnTo>
                  <a:lnTo>
                    <a:pt x="368852" y="1029156"/>
                  </a:lnTo>
                  <a:lnTo>
                    <a:pt x="0" y="102915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048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236257" y="3610712"/>
            <a:ext cx="1242565" cy="84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6"/>
              </a:lnSpc>
            </a:pPr>
            <a:r>
              <a:rPr lang="en-US" sz="5663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6257" y="4667534"/>
            <a:ext cx="1242565" cy="84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6"/>
              </a:lnSpc>
            </a:pPr>
            <a:r>
              <a:rPr lang="en-US" sz="5663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257" y="5835772"/>
            <a:ext cx="1242565" cy="84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6"/>
              </a:lnSpc>
            </a:pPr>
            <a:r>
              <a:rPr lang="en-US" sz="5663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36257" y="6892594"/>
            <a:ext cx="1242565" cy="84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6"/>
              </a:lnSpc>
            </a:pPr>
            <a:r>
              <a:rPr lang="en-US" sz="5663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60662" y="3725046"/>
            <a:ext cx="7677053" cy="561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8"/>
              </a:lnSpc>
            </a:pPr>
            <a:r>
              <a:rPr lang="en-US" sz="3346" spc="327">
                <a:solidFill>
                  <a:srgbClr val="231F20"/>
                </a:solidFill>
                <a:latin typeface="DM Sans"/>
              </a:rPr>
              <a:t>INTRODUCTION&amp;SET UP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60662" y="4778020"/>
            <a:ext cx="10493381" cy="561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8"/>
              </a:lnSpc>
            </a:pPr>
            <a:r>
              <a:rPr lang="en-US" sz="3346" spc="327">
                <a:solidFill>
                  <a:srgbClr val="231F20"/>
                </a:solidFill>
                <a:latin typeface="DM Sans"/>
              </a:rPr>
              <a:t>QUANTITATIVE TRADING STRATEGIES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60662" y="5997877"/>
            <a:ext cx="10071282" cy="561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8"/>
              </a:lnSpc>
              <a:spcBef>
                <a:spcPct val="0"/>
              </a:spcBef>
            </a:pPr>
            <a:r>
              <a:rPr lang="en-US" sz="3346" spc="327">
                <a:solidFill>
                  <a:srgbClr val="231F20"/>
                </a:solidFill>
                <a:latin typeface="DM Sans"/>
              </a:rPr>
              <a:t>ALGORITHMIC TRADING STRATEGIES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60662" y="7050851"/>
            <a:ext cx="8056398" cy="561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8"/>
              </a:lnSpc>
              <a:spcBef>
                <a:spcPct val="0"/>
              </a:spcBef>
            </a:pPr>
            <a:r>
              <a:rPr lang="en-US" sz="3346" spc="327">
                <a:solidFill>
                  <a:srgbClr val="231F20"/>
                </a:solidFill>
                <a:latin typeface="DM Sans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230823" y="2928414"/>
            <a:ext cx="11826355" cy="346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</a:rPr>
              <a:t>INTRODUCTION &amp; SET UP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511902" y="5436380"/>
            <a:ext cx="6704638" cy="710027"/>
          </a:xfrm>
          <a:custGeom>
            <a:avLst/>
            <a:gdLst/>
            <a:ahLst/>
            <a:cxnLst/>
            <a:rect l="l" t="t" r="r" b="b"/>
            <a:pathLst>
              <a:path w="6704638" h="710027">
                <a:moveTo>
                  <a:pt x="0" y="0"/>
                </a:moveTo>
                <a:lnTo>
                  <a:pt x="6704637" y="0"/>
                </a:lnTo>
                <a:lnTo>
                  <a:pt x="6704637" y="710027"/>
                </a:lnTo>
                <a:lnTo>
                  <a:pt x="0" y="710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950026" y="3123707"/>
            <a:ext cx="7266513" cy="2441952"/>
            <a:chOff x="0" y="0"/>
            <a:chExt cx="2784116" cy="9356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4116" cy="935618"/>
            </a:xfrm>
            <a:custGeom>
              <a:avLst/>
              <a:gdLst/>
              <a:ahLst/>
              <a:cxnLst/>
              <a:rect l="l" t="t" r="r" b="b"/>
              <a:pathLst>
                <a:path w="2784116" h="935618">
                  <a:moveTo>
                    <a:pt x="0" y="0"/>
                  </a:moveTo>
                  <a:lnTo>
                    <a:pt x="2784116" y="0"/>
                  </a:lnTo>
                  <a:lnTo>
                    <a:pt x="2784116" y="935618"/>
                  </a:lnTo>
                  <a:lnTo>
                    <a:pt x="0" y="93561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784116" cy="954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715722" y="8989964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00813" y="3771567"/>
            <a:ext cx="9868102" cy="4039654"/>
          </a:xfrm>
          <a:custGeom>
            <a:avLst/>
            <a:gdLst/>
            <a:ahLst/>
            <a:cxnLst/>
            <a:rect l="l" t="t" r="r" b="b"/>
            <a:pathLst>
              <a:path w="9868102" h="4039654">
                <a:moveTo>
                  <a:pt x="0" y="0"/>
                </a:moveTo>
                <a:lnTo>
                  <a:pt x="9868102" y="0"/>
                </a:lnTo>
                <a:lnTo>
                  <a:pt x="9868102" y="4039654"/>
                </a:lnTo>
                <a:lnTo>
                  <a:pt x="0" y="40396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511902" y="8548273"/>
            <a:ext cx="6704638" cy="710027"/>
          </a:xfrm>
          <a:custGeom>
            <a:avLst/>
            <a:gdLst/>
            <a:ahLst/>
            <a:cxnLst/>
            <a:rect l="l" t="t" r="r" b="b"/>
            <a:pathLst>
              <a:path w="6704638" h="710027">
                <a:moveTo>
                  <a:pt x="0" y="0"/>
                </a:moveTo>
                <a:lnTo>
                  <a:pt x="6704637" y="0"/>
                </a:lnTo>
                <a:lnTo>
                  <a:pt x="6704637" y="710027"/>
                </a:lnTo>
                <a:lnTo>
                  <a:pt x="0" y="710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0950026" y="6235600"/>
            <a:ext cx="7266513" cy="2441952"/>
            <a:chOff x="0" y="0"/>
            <a:chExt cx="2784116" cy="9356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84116" cy="935618"/>
            </a:xfrm>
            <a:custGeom>
              <a:avLst/>
              <a:gdLst/>
              <a:ahLst/>
              <a:cxnLst/>
              <a:rect l="l" t="t" r="r" b="b"/>
              <a:pathLst>
                <a:path w="2784116" h="935618">
                  <a:moveTo>
                    <a:pt x="0" y="0"/>
                  </a:moveTo>
                  <a:lnTo>
                    <a:pt x="2784116" y="0"/>
                  </a:lnTo>
                  <a:lnTo>
                    <a:pt x="2784116" y="935618"/>
                  </a:lnTo>
                  <a:lnTo>
                    <a:pt x="0" y="93561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784116" cy="954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205089" y="3386941"/>
            <a:ext cx="6815402" cy="196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0"/>
              </a:lnSpc>
              <a:spcBef>
                <a:spcPct val="0"/>
              </a:spcBef>
            </a:pPr>
            <a:r>
              <a:rPr lang="en-US" sz="2848" spc="279">
                <a:solidFill>
                  <a:srgbClr val="231F20"/>
                </a:solidFill>
                <a:latin typeface="DM Sans"/>
              </a:rPr>
              <a:t>DJIA: a stock market index of 30 prominent companies listed on stock exchanges in the United States.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8442" y="188631"/>
            <a:ext cx="14429391" cy="2709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51"/>
              </a:lnSpc>
            </a:pPr>
            <a:r>
              <a:rPr lang="en-US" sz="7863" spc="770">
                <a:solidFill>
                  <a:srgbClr val="231F20"/>
                </a:solidFill>
                <a:latin typeface="Oswald Bold"/>
              </a:rPr>
              <a:t>DOW JONES INDUSTRIAL AVERAGE (DJIA)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05089" y="6696127"/>
            <a:ext cx="6815402" cy="147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0"/>
              </a:lnSpc>
              <a:spcBef>
                <a:spcPct val="0"/>
              </a:spcBef>
            </a:pPr>
            <a:r>
              <a:rPr lang="en-US" sz="2848" spc="279" dirty="0">
                <a:solidFill>
                  <a:srgbClr val="231F20"/>
                </a:solidFill>
                <a:latin typeface="DM Sans"/>
              </a:rPr>
              <a:t>Our primary goal is to create an enhanced index based on the benchmark(DJIA).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79858" y="4639944"/>
            <a:ext cx="5408252" cy="1985007"/>
          </a:xfrm>
          <a:custGeom>
            <a:avLst/>
            <a:gdLst/>
            <a:ahLst/>
            <a:cxnLst/>
            <a:rect l="l" t="t" r="r" b="b"/>
            <a:pathLst>
              <a:path w="5408252" h="1985007">
                <a:moveTo>
                  <a:pt x="0" y="0"/>
                </a:moveTo>
                <a:lnTo>
                  <a:pt x="5408252" y="0"/>
                </a:lnTo>
                <a:lnTo>
                  <a:pt x="5408252" y="1985007"/>
                </a:lnTo>
                <a:lnTo>
                  <a:pt x="0" y="1985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82336" y="885825"/>
            <a:ext cx="12211547" cy="289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631"/>
              </a:lnSpc>
              <a:spcBef>
                <a:spcPct val="0"/>
              </a:spcBef>
            </a:pPr>
            <a:r>
              <a:rPr lang="en-US" sz="8428" spc="826">
                <a:solidFill>
                  <a:srgbClr val="231F20"/>
                </a:solidFill>
                <a:latin typeface="Oswald Bold"/>
              </a:rPr>
              <a:t>EVALUATION METRIC - SHARPE RATIO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449664" y="4130220"/>
            <a:ext cx="9214158" cy="701243"/>
            <a:chOff x="0" y="0"/>
            <a:chExt cx="2426774" cy="1846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26774" cy="184690"/>
            </a:xfrm>
            <a:custGeom>
              <a:avLst/>
              <a:gdLst/>
              <a:ahLst/>
              <a:cxnLst/>
              <a:rect l="l" t="t" r="r" b="b"/>
              <a:pathLst>
                <a:path w="2426774" h="184690">
                  <a:moveTo>
                    <a:pt x="0" y="0"/>
                  </a:moveTo>
                  <a:lnTo>
                    <a:pt x="2426774" y="0"/>
                  </a:lnTo>
                  <a:lnTo>
                    <a:pt x="2426774" y="184690"/>
                  </a:lnTo>
                  <a:lnTo>
                    <a:pt x="0" y="18469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426774" cy="2418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Sharpe Ratio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49664" y="5744420"/>
            <a:ext cx="9321513" cy="3261685"/>
            <a:chOff x="0" y="0"/>
            <a:chExt cx="1800136" cy="6298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00136" cy="629885"/>
            </a:xfrm>
            <a:custGeom>
              <a:avLst/>
              <a:gdLst/>
              <a:ahLst/>
              <a:cxnLst/>
              <a:rect l="l" t="t" r="r" b="b"/>
              <a:pathLst>
                <a:path w="1800136" h="629885">
                  <a:moveTo>
                    <a:pt x="0" y="0"/>
                  </a:moveTo>
                  <a:lnTo>
                    <a:pt x="1800136" y="0"/>
                  </a:lnTo>
                  <a:lnTo>
                    <a:pt x="1800136" y="629885"/>
                  </a:lnTo>
                  <a:lnTo>
                    <a:pt x="0" y="6298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800136" cy="658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76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669434" y="5995059"/>
            <a:ext cx="9101743" cy="326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9"/>
              </a:lnSpc>
            </a:pPr>
            <a:r>
              <a:rPr lang="en-US" sz="2702" spc="264">
                <a:solidFill>
                  <a:srgbClr val="231F20"/>
                </a:solidFill>
                <a:latin typeface="DM Sans Bold"/>
              </a:rPr>
              <a:t>S </a:t>
            </a:r>
            <a:r>
              <a:rPr lang="en-US" sz="2702" spc="264">
                <a:solidFill>
                  <a:srgbClr val="231F20"/>
                </a:solidFill>
                <a:latin typeface="DM Sans"/>
              </a:rPr>
              <a:t>is the Sharpe Ratio</a:t>
            </a:r>
          </a:p>
          <a:p>
            <a:pPr>
              <a:lnSpc>
                <a:spcPts val="3729"/>
              </a:lnSpc>
            </a:pPr>
            <a:r>
              <a:rPr lang="en-US" sz="2702" spc="264">
                <a:solidFill>
                  <a:srgbClr val="231F20"/>
                </a:solidFill>
                <a:latin typeface="DM Sans Bold"/>
              </a:rPr>
              <a:t>Rp</a:t>
            </a:r>
            <a:r>
              <a:rPr lang="en-US" sz="2702" spc="264">
                <a:solidFill>
                  <a:srgbClr val="231F20"/>
                </a:solidFill>
                <a:latin typeface="DM Sans"/>
              </a:rPr>
              <a:t> is the annualized return of the portfolio</a:t>
            </a:r>
          </a:p>
          <a:p>
            <a:pPr>
              <a:lnSpc>
                <a:spcPts val="3729"/>
              </a:lnSpc>
            </a:pPr>
            <a:r>
              <a:rPr lang="en-US" sz="2702" spc="264">
                <a:solidFill>
                  <a:srgbClr val="231F20"/>
                </a:solidFill>
                <a:latin typeface="DM Sans Bold"/>
              </a:rPr>
              <a:t>Rf</a:t>
            </a:r>
            <a:r>
              <a:rPr lang="en-US" sz="2702" spc="264">
                <a:solidFill>
                  <a:srgbClr val="231F20"/>
                </a:solidFill>
                <a:latin typeface="DM Sans"/>
              </a:rPr>
              <a:t> is the risk-free rate, representing the return on a risk-free investment</a:t>
            </a:r>
          </a:p>
          <a:p>
            <a:pPr>
              <a:lnSpc>
                <a:spcPts val="3729"/>
              </a:lnSpc>
            </a:pPr>
            <a:r>
              <a:rPr lang="en-US" sz="2702" spc="264">
                <a:solidFill>
                  <a:srgbClr val="231F20"/>
                </a:solidFill>
                <a:latin typeface="DM Sans Bold"/>
              </a:rPr>
              <a:t>σp</a:t>
            </a:r>
            <a:r>
              <a:rPr lang="en-US" sz="2702" spc="264">
                <a:solidFill>
                  <a:srgbClr val="231F20"/>
                </a:solidFill>
                <a:latin typeface="DM Sans"/>
              </a:rPr>
              <a:t> is the annualized standard deviation of the portfolio’s returns, measuring risk.</a:t>
            </a:r>
          </a:p>
          <a:p>
            <a:pPr marL="0" lvl="0" indent="0" algn="l">
              <a:lnSpc>
                <a:spcPts val="3729"/>
              </a:lnSpc>
              <a:spcBef>
                <a:spcPct val="0"/>
              </a:spcBef>
            </a:pPr>
            <a:endParaRPr lang="en-US" sz="2702" spc="264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505872" y="4941349"/>
            <a:ext cx="9101743" cy="45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9"/>
              </a:lnSpc>
              <a:spcBef>
                <a:spcPct val="0"/>
              </a:spcBef>
            </a:pPr>
            <a:r>
              <a:rPr lang="en-US" sz="2702" spc="264">
                <a:solidFill>
                  <a:srgbClr val="231F20"/>
                </a:solidFill>
                <a:latin typeface="DM Sans Bold"/>
              </a:rPr>
              <a:t>assess the risk-adjusted return of a portfolio</a:t>
            </a:r>
          </a:p>
        </p:txBody>
      </p:sp>
      <p:sp>
        <p:nvSpPr>
          <p:cNvPr id="14" name="Freeform 14"/>
          <p:cNvSpPr/>
          <p:nvPr/>
        </p:nvSpPr>
        <p:spPr>
          <a:xfrm>
            <a:off x="6084989" y="6951721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929694" y="7574292"/>
            <a:ext cx="2182840" cy="72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5"/>
              </a:lnSpc>
            </a:pPr>
            <a:r>
              <a:rPr lang="en-US" sz="4308" spc="422">
                <a:solidFill>
                  <a:srgbClr val="FDFBFB"/>
                </a:solidFill>
                <a:latin typeface="DM Sans Bold"/>
              </a:rPr>
              <a:t>0.49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392381" y="3325454"/>
            <a:ext cx="14631909" cy="346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</a:rPr>
              <a:t>QUANTITATIVE TRADING STRATEGIES</a:t>
            </a:r>
          </a:p>
        </p:txBody>
      </p:sp>
      <p:sp>
        <p:nvSpPr>
          <p:cNvPr id="4" name="Freeform 4"/>
          <p:cNvSpPr/>
          <p:nvPr/>
        </p:nvSpPr>
        <p:spPr>
          <a:xfrm>
            <a:off x="15285416" y="-142461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176364">
            <a:off x="-4105129" y="7142945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38540" y="4968383"/>
            <a:ext cx="10109597" cy="4067688"/>
          </a:xfrm>
          <a:custGeom>
            <a:avLst/>
            <a:gdLst/>
            <a:ahLst/>
            <a:cxnLst/>
            <a:rect l="l" t="t" r="r" b="b"/>
            <a:pathLst>
              <a:path w="10109597" h="4067688">
                <a:moveTo>
                  <a:pt x="0" y="0"/>
                </a:moveTo>
                <a:lnTo>
                  <a:pt x="10109597" y="0"/>
                </a:lnTo>
                <a:lnTo>
                  <a:pt x="10109597" y="4067689"/>
                </a:lnTo>
                <a:lnTo>
                  <a:pt x="0" y="4067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89907" y="485885"/>
            <a:ext cx="13857797" cy="98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82" spc="306">
                <a:solidFill>
                  <a:srgbClr val="231F20"/>
                </a:solidFill>
                <a:latin typeface="Oswald Bold"/>
              </a:rPr>
              <a:t>EQUALLY WEIGHTED TRADING STRATEGY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4050" y="2150885"/>
            <a:ext cx="15070468" cy="1979298"/>
            <a:chOff x="0" y="0"/>
            <a:chExt cx="5774148" cy="7583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74148" cy="758355"/>
            </a:xfrm>
            <a:custGeom>
              <a:avLst/>
              <a:gdLst/>
              <a:ahLst/>
              <a:cxnLst/>
              <a:rect l="l" t="t" r="r" b="b"/>
              <a:pathLst>
                <a:path w="5774148" h="758355">
                  <a:moveTo>
                    <a:pt x="0" y="0"/>
                  </a:moveTo>
                  <a:lnTo>
                    <a:pt x="5774148" y="0"/>
                  </a:lnTo>
                  <a:lnTo>
                    <a:pt x="5774148" y="758355"/>
                  </a:lnTo>
                  <a:lnTo>
                    <a:pt x="0" y="758355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774148" cy="777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86140" y="2714850"/>
            <a:ext cx="901274" cy="914577"/>
          </a:xfrm>
          <a:custGeom>
            <a:avLst/>
            <a:gdLst/>
            <a:ahLst/>
            <a:cxnLst/>
            <a:rect l="l" t="t" r="r" b="b"/>
            <a:pathLst>
              <a:path w="901274" h="914577">
                <a:moveTo>
                  <a:pt x="0" y="0"/>
                </a:moveTo>
                <a:lnTo>
                  <a:pt x="901274" y="0"/>
                </a:lnTo>
                <a:lnTo>
                  <a:pt x="901274" y="914577"/>
                </a:lnTo>
                <a:lnTo>
                  <a:pt x="0" y="914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287414" y="2414119"/>
            <a:ext cx="13459344" cy="146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0"/>
              </a:lnSpc>
              <a:spcBef>
                <a:spcPct val="0"/>
              </a:spcBef>
            </a:pPr>
            <a:r>
              <a:rPr lang="en-US" sz="2848" spc="279">
                <a:solidFill>
                  <a:srgbClr val="231F20"/>
                </a:solidFill>
                <a:latin typeface="DM Sans"/>
              </a:rPr>
              <a:t>Equally weighted trading strategy assigns an equal weight to each individual stock within the Dow Jones Industrial Average (DJIA) regardless of their individual market capitalization.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76450" y="2303285"/>
            <a:ext cx="15070468" cy="1979298"/>
            <a:chOff x="0" y="0"/>
            <a:chExt cx="5774148" cy="75835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74148" cy="758355"/>
            </a:xfrm>
            <a:custGeom>
              <a:avLst/>
              <a:gdLst/>
              <a:ahLst/>
              <a:cxnLst/>
              <a:rect l="l" t="t" r="r" b="b"/>
              <a:pathLst>
                <a:path w="5774148" h="758355">
                  <a:moveTo>
                    <a:pt x="0" y="0"/>
                  </a:moveTo>
                  <a:lnTo>
                    <a:pt x="5774148" y="0"/>
                  </a:lnTo>
                  <a:lnTo>
                    <a:pt x="5774148" y="758355"/>
                  </a:lnTo>
                  <a:lnTo>
                    <a:pt x="0" y="758355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5774148" cy="777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86140" y="2782565"/>
            <a:ext cx="14513018" cy="973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0"/>
              </a:lnSpc>
              <a:spcBef>
                <a:spcPct val="0"/>
              </a:spcBef>
            </a:pPr>
            <a:r>
              <a:rPr lang="en-US" sz="2848" spc="279">
                <a:solidFill>
                  <a:srgbClr val="231F20"/>
                </a:solidFill>
                <a:latin typeface="DM Sans"/>
              </a:rPr>
              <a:t>Assign an equal weight to each individual stock within the Dow Jones Index regardless of their individual market capitalization.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549411" y="5591557"/>
            <a:ext cx="5227186" cy="3058495"/>
            <a:chOff x="0" y="0"/>
            <a:chExt cx="1263125" cy="73907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63125" cy="739071"/>
            </a:xfrm>
            <a:custGeom>
              <a:avLst/>
              <a:gdLst/>
              <a:ahLst/>
              <a:cxnLst/>
              <a:rect l="l" t="t" r="r" b="b"/>
              <a:pathLst>
                <a:path w="1263125" h="739071">
                  <a:moveTo>
                    <a:pt x="0" y="0"/>
                  </a:moveTo>
                  <a:lnTo>
                    <a:pt x="1263125" y="0"/>
                  </a:lnTo>
                  <a:lnTo>
                    <a:pt x="1263125" y="739071"/>
                  </a:lnTo>
                  <a:lnTo>
                    <a:pt x="0" y="7390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263125" cy="76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76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817457" y="5851457"/>
            <a:ext cx="4835795" cy="249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7"/>
              </a:lnSpc>
            </a:pPr>
            <a:r>
              <a:rPr lang="en-US" sz="2403" spc="235">
                <a:solidFill>
                  <a:srgbClr val="231F20"/>
                </a:solidFill>
                <a:latin typeface="DM Sans"/>
              </a:rPr>
              <a:t>Sharpe Ratio: 0.48</a:t>
            </a:r>
          </a:p>
          <a:p>
            <a:pPr>
              <a:lnSpc>
                <a:spcPts val="3317"/>
              </a:lnSpc>
            </a:pPr>
            <a:endParaRPr lang="en-US" sz="2403" spc="235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3317"/>
              </a:lnSpc>
            </a:pPr>
            <a:r>
              <a:rPr lang="en-US" sz="2403" spc="235">
                <a:solidFill>
                  <a:srgbClr val="231F20"/>
                </a:solidFill>
                <a:latin typeface="DM Sans"/>
              </a:rPr>
              <a:t>Annualized Return:  8.61%</a:t>
            </a:r>
          </a:p>
          <a:p>
            <a:pPr>
              <a:lnSpc>
                <a:spcPts val="3317"/>
              </a:lnSpc>
            </a:pPr>
            <a:endParaRPr lang="en-US" sz="2403" spc="235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3317"/>
              </a:lnSpc>
            </a:pPr>
            <a:r>
              <a:rPr lang="en-US" sz="2403" spc="235">
                <a:solidFill>
                  <a:srgbClr val="231F20"/>
                </a:solidFill>
                <a:latin typeface="DM Sans"/>
              </a:rPr>
              <a:t>Annualized Volatility: 16.98%</a:t>
            </a:r>
          </a:p>
          <a:p>
            <a:pPr marL="0" lvl="0" indent="0" algn="l">
              <a:lnSpc>
                <a:spcPts val="3317"/>
              </a:lnSpc>
              <a:spcBef>
                <a:spcPct val="0"/>
              </a:spcBef>
            </a:pPr>
            <a:endParaRPr lang="en-US" sz="2403" spc="235">
              <a:solidFill>
                <a:srgbClr val="231F20"/>
              </a:solidFill>
              <a:latin typeface="DM Sans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2549411" y="4968383"/>
            <a:ext cx="5227186" cy="636748"/>
            <a:chOff x="0" y="0"/>
            <a:chExt cx="1376708" cy="16770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76708" cy="167703"/>
            </a:xfrm>
            <a:custGeom>
              <a:avLst/>
              <a:gdLst/>
              <a:ahLst/>
              <a:cxnLst/>
              <a:rect l="l" t="t" r="r" b="b"/>
              <a:pathLst>
                <a:path w="1376708" h="167703">
                  <a:moveTo>
                    <a:pt x="0" y="0"/>
                  </a:moveTo>
                  <a:lnTo>
                    <a:pt x="1376708" y="0"/>
                  </a:lnTo>
                  <a:lnTo>
                    <a:pt x="1376708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376708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Evaluation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176364">
            <a:off x="-4105129" y="7142945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4050" y="2150885"/>
            <a:ext cx="15070468" cy="1979298"/>
            <a:chOff x="0" y="0"/>
            <a:chExt cx="5774148" cy="7583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74148" cy="758355"/>
            </a:xfrm>
            <a:custGeom>
              <a:avLst/>
              <a:gdLst/>
              <a:ahLst/>
              <a:cxnLst/>
              <a:rect l="l" t="t" r="r" b="b"/>
              <a:pathLst>
                <a:path w="5774148" h="758355">
                  <a:moveTo>
                    <a:pt x="0" y="0"/>
                  </a:moveTo>
                  <a:lnTo>
                    <a:pt x="5774148" y="0"/>
                  </a:lnTo>
                  <a:lnTo>
                    <a:pt x="5774148" y="758355"/>
                  </a:lnTo>
                  <a:lnTo>
                    <a:pt x="0" y="758355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774148" cy="777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86140" y="2714850"/>
            <a:ext cx="901274" cy="914577"/>
          </a:xfrm>
          <a:custGeom>
            <a:avLst/>
            <a:gdLst/>
            <a:ahLst/>
            <a:cxnLst/>
            <a:rect l="l" t="t" r="r" b="b"/>
            <a:pathLst>
              <a:path w="901274" h="914577">
                <a:moveTo>
                  <a:pt x="0" y="0"/>
                </a:moveTo>
                <a:lnTo>
                  <a:pt x="901274" y="0"/>
                </a:lnTo>
                <a:lnTo>
                  <a:pt x="901274" y="914577"/>
                </a:lnTo>
                <a:lnTo>
                  <a:pt x="0" y="914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287414" y="2414119"/>
            <a:ext cx="13459344" cy="146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0"/>
              </a:lnSpc>
              <a:spcBef>
                <a:spcPct val="0"/>
              </a:spcBef>
            </a:pPr>
            <a:r>
              <a:rPr lang="en-US" sz="2848" spc="279">
                <a:solidFill>
                  <a:srgbClr val="231F20"/>
                </a:solidFill>
                <a:latin typeface="DM Sans"/>
              </a:rPr>
              <a:t>Equally weighted trading strategy assigns an equal weight to each individual stock within the Dow Jones Industrial Average (DJIA) regardless of their individual market capitalization.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76450" y="1957399"/>
            <a:ext cx="15070468" cy="2715710"/>
            <a:chOff x="0" y="0"/>
            <a:chExt cx="5774148" cy="10405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74148" cy="1040506"/>
            </a:xfrm>
            <a:custGeom>
              <a:avLst/>
              <a:gdLst/>
              <a:ahLst/>
              <a:cxnLst/>
              <a:rect l="l" t="t" r="r" b="b"/>
              <a:pathLst>
                <a:path w="5774148" h="1040506">
                  <a:moveTo>
                    <a:pt x="0" y="0"/>
                  </a:moveTo>
                  <a:lnTo>
                    <a:pt x="5774148" y="0"/>
                  </a:lnTo>
                  <a:lnTo>
                    <a:pt x="5774148" y="1040506"/>
                  </a:lnTo>
                  <a:lnTo>
                    <a:pt x="0" y="104050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774148" cy="1059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549411" y="5591557"/>
            <a:ext cx="5227186" cy="3058495"/>
            <a:chOff x="0" y="0"/>
            <a:chExt cx="1263125" cy="73907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63125" cy="739071"/>
            </a:xfrm>
            <a:custGeom>
              <a:avLst/>
              <a:gdLst/>
              <a:ahLst/>
              <a:cxnLst/>
              <a:rect l="l" t="t" r="r" b="b"/>
              <a:pathLst>
                <a:path w="1263125" h="739071">
                  <a:moveTo>
                    <a:pt x="0" y="0"/>
                  </a:moveTo>
                  <a:lnTo>
                    <a:pt x="1263125" y="0"/>
                  </a:lnTo>
                  <a:lnTo>
                    <a:pt x="1263125" y="739071"/>
                  </a:lnTo>
                  <a:lnTo>
                    <a:pt x="0" y="7390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263125" cy="76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76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549411" y="4968383"/>
            <a:ext cx="5227186" cy="636748"/>
            <a:chOff x="0" y="0"/>
            <a:chExt cx="1376708" cy="1677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76708" cy="167703"/>
            </a:xfrm>
            <a:custGeom>
              <a:avLst/>
              <a:gdLst/>
              <a:ahLst/>
              <a:cxnLst/>
              <a:rect l="l" t="t" r="r" b="b"/>
              <a:pathLst>
                <a:path w="1376708" h="167703">
                  <a:moveTo>
                    <a:pt x="0" y="0"/>
                  </a:moveTo>
                  <a:lnTo>
                    <a:pt x="1376708" y="0"/>
                  </a:lnTo>
                  <a:lnTo>
                    <a:pt x="1376708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376708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Evaluation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538540" y="5143500"/>
            <a:ext cx="10712634" cy="3992658"/>
          </a:xfrm>
          <a:custGeom>
            <a:avLst/>
            <a:gdLst/>
            <a:ahLst/>
            <a:cxnLst/>
            <a:rect l="l" t="t" r="r" b="b"/>
            <a:pathLst>
              <a:path w="10712634" h="3992658">
                <a:moveTo>
                  <a:pt x="0" y="0"/>
                </a:moveTo>
                <a:lnTo>
                  <a:pt x="10712634" y="0"/>
                </a:lnTo>
                <a:lnTo>
                  <a:pt x="10712634" y="3992658"/>
                </a:lnTo>
                <a:lnTo>
                  <a:pt x="0" y="39926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289907" y="485885"/>
            <a:ext cx="11664950" cy="98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82" spc="306">
                <a:solidFill>
                  <a:srgbClr val="231F20"/>
                </a:solidFill>
                <a:latin typeface="Oswald Bold"/>
              </a:rPr>
              <a:t>MOMENTUM TRADING STRATEGY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6140" y="2103260"/>
            <a:ext cx="14487532" cy="245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4936" lvl="1" indent="-307468">
              <a:lnSpc>
                <a:spcPts val="3930"/>
              </a:lnSpc>
              <a:buFont typeface="Arial"/>
              <a:buChar char="•"/>
            </a:pPr>
            <a:r>
              <a:rPr lang="en-US" sz="2848" spc="279">
                <a:solidFill>
                  <a:srgbClr val="231F20"/>
                </a:solidFill>
                <a:latin typeface="DM Sans"/>
              </a:rPr>
              <a:t>Trade stocks that have the highest return over a certain time period in the past</a:t>
            </a:r>
          </a:p>
          <a:p>
            <a:pPr marL="614936" lvl="1" indent="-307468" algn="l">
              <a:lnSpc>
                <a:spcPts val="3930"/>
              </a:lnSpc>
              <a:buFont typeface="Arial"/>
              <a:buChar char="•"/>
            </a:pPr>
            <a:r>
              <a:rPr lang="en-US" sz="2848" spc="279">
                <a:solidFill>
                  <a:srgbClr val="231F20"/>
                </a:solidFill>
                <a:latin typeface="DM Sans"/>
              </a:rPr>
              <a:t>Optimal setting: reconstruct the portfolio every two weeks by buying 5 stocks that have the highest returns based on data from past half year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17457" y="5851457"/>
            <a:ext cx="4959140" cy="249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7"/>
              </a:lnSpc>
            </a:pPr>
            <a:r>
              <a:rPr lang="en-US" sz="2403" spc="235">
                <a:solidFill>
                  <a:srgbClr val="231F20"/>
                </a:solidFill>
                <a:latin typeface="DM Sans"/>
              </a:rPr>
              <a:t>Sharpe Ratio: 0.63</a:t>
            </a:r>
          </a:p>
          <a:p>
            <a:pPr>
              <a:lnSpc>
                <a:spcPts val="3317"/>
              </a:lnSpc>
            </a:pPr>
            <a:endParaRPr lang="en-US" sz="2403" spc="235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3317"/>
              </a:lnSpc>
            </a:pPr>
            <a:r>
              <a:rPr lang="en-US" sz="2403" spc="235">
                <a:solidFill>
                  <a:srgbClr val="231F20"/>
                </a:solidFill>
                <a:latin typeface="DM Sans"/>
              </a:rPr>
              <a:t>Annualized Return:  11.16%</a:t>
            </a:r>
          </a:p>
          <a:p>
            <a:pPr>
              <a:lnSpc>
                <a:spcPts val="3317"/>
              </a:lnSpc>
            </a:pPr>
            <a:endParaRPr lang="en-US" sz="2403" spc="235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3317"/>
              </a:lnSpc>
            </a:pPr>
            <a:r>
              <a:rPr lang="en-US" sz="2403" spc="235">
                <a:solidFill>
                  <a:srgbClr val="231F20"/>
                </a:solidFill>
                <a:latin typeface="DM Sans"/>
              </a:rPr>
              <a:t>Annualized Volatility: 17.00%</a:t>
            </a:r>
          </a:p>
          <a:p>
            <a:pPr marL="0" lvl="0" indent="0" algn="l">
              <a:lnSpc>
                <a:spcPts val="3317"/>
              </a:lnSpc>
              <a:spcBef>
                <a:spcPct val="0"/>
              </a:spcBef>
            </a:pPr>
            <a:endParaRPr lang="en-US" sz="2403" spc="235">
              <a:solidFill>
                <a:srgbClr val="231F2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176364">
            <a:off x="-4105129" y="7142945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4050" y="2150885"/>
            <a:ext cx="15070468" cy="1979298"/>
            <a:chOff x="0" y="0"/>
            <a:chExt cx="5774148" cy="7583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74148" cy="758355"/>
            </a:xfrm>
            <a:custGeom>
              <a:avLst/>
              <a:gdLst/>
              <a:ahLst/>
              <a:cxnLst/>
              <a:rect l="l" t="t" r="r" b="b"/>
              <a:pathLst>
                <a:path w="5774148" h="758355">
                  <a:moveTo>
                    <a:pt x="0" y="0"/>
                  </a:moveTo>
                  <a:lnTo>
                    <a:pt x="5774148" y="0"/>
                  </a:lnTo>
                  <a:lnTo>
                    <a:pt x="5774148" y="758355"/>
                  </a:lnTo>
                  <a:lnTo>
                    <a:pt x="0" y="758355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774148" cy="777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86140" y="2714850"/>
            <a:ext cx="901274" cy="914577"/>
          </a:xfrm>
          <a:custGeom>
            <a:avLst/>
            <a:gdLst/>
            <a:ahLst/>
            <a:cxnLst/>
            <a:rect l="l" t="t" r="r" b="b"/>
            <a:pathLst>
              <a:path w="901274" h="914577">
                <a:moveTo>
                  <a:pt x="0" y="0"/>
                </a:moveTo>
                <a:lnTo>
                  <a:pt x="901274" y="0"/>
                </a:lnTo>
                <a:lnTo>
                  <a:pt x="901274" y="914577"/>
                </a:lnTo>
                <a:lnTo>
                  <a:pt x="0" y="914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287414" y="2414119"/>
            <a:ext cx="13459344" cy="1468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0"/>
              </a:lnSpc>
              <a:spcBef>
                <a:spcPct val="0"/>
              </a:spcBef>
            </a:pPr>
            <a:r>
              <a:rPr lang="en-US" sz="2848" spc="279">
                <a:solidFill>
                  <a:srgbClr val="231F20"/>
                </a:solidFill>
                <a:latin typeface="DM Sans"/>
              </a:rPr>
              <a:t>Equally weighted trading strategy assigns an equal weight to each individual stock within the Dow Jones Industrial Average (DJIA) regardless of their individual market capitalization.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76450" y="1957399"/>
            <a:ext cx="15070468" cy="2811199"/>
            <a:chOff x="0" y="0"/>
            <a:chExt cx="5774148" cy="10770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74148" cy="1077092"/>
            </a:xfrm>
            <a:custGeom>
              <a:avLst/>
              <a:gdLst/>
              <a:ahLst/>
              <a:cxnLst/>
              <a:rect l="l" t="t" r="r" b="b"/>
              <a:pathLst>
                <a:path w="5774148" h="1077092">
                  <a:moveTo>
                    <a:pt x="0" y="0"/>
                  </a:moveTo>
                  <a:lnTo>
                    <a:pt x="5774148" y="0"/>
                  </a:lnTo>
                  <a:lnTo>
                    <a:pt x="5774148" y="1077092"/>
                  </a:lnTo>
                  <a:lnTo>
                    <a:pt x="0" y="1077092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774148" cy="1096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549411" y="5591557"/>
            <a:ext cx="5227186" cy="3058495"/>
            <a:chOff x="0" y="0"/>
            <a:chExt cx="1263125" cy="73907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63125" cy="739071"/>
            </a:xfrm>
            <a:custGeom>
              <a:avLst/>
              <a:gdLst/>
              <a:ahLst/>
              <a:cxnLst/>
              <a:rect l="l" t="t" r="r" b="b"/>
              <a:pathLst>
                <a:path w="1263125" h="739071">
                  <a:moveTo>
                    <a:pt x="0" y="0"/>
                  </a:moveTo>
                  <a:lnTo>
                    <a:pt x="1263125" y="0"/>
                  </a:lnTo>
                  <a:lnTo>
                    <a:pt x="1263125" y="739071"/>
                  </a:lnTo>
                  <a:lnTo>
                    <a:pt x="0" y="7390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263125" cy="76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76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549411" y="4968383"/>
            <a:ext cx="5227186" cy="636748"/>
            <a:chOff x="0" y="0"/>
            <a:chExt cx="1376708" cy="1677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76708" cy="167703"/>
            </a:xfrm>
            <a:custGeom>
              <a:avLst/>
              <a:gdLst/>
              <a:ahLst/>
              <a:cxnLst/>
              <a:rect l="l" t="t" r="r" b="b"/>
              <a:pathLst>
                <a:path w="1376708" h="167703">
                  <a:moveTo>
                    <a:pt x="0" y="0"/>
                  </a:moveTo>
                  <a:lnTo>
                    <a:pt x="1376708" y="0"/>
                  </a:lnTo>
                  <a:lnTo>
                    <a:pt x="1376708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376708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Evaluation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538540" y="4968383"/>
            <a:ext cx="10568717" cy="3854672"/>
          </a:xfrm>
          <a:custGeom>
            <a:avLst/>
            <a:gdLst/>
            <a:ahLst/>
            <a:cxnLst/>
            <a:rect l="l" t="t" r="r" b="b"/>
            <a:pathLst>
              <a:path w="10568717" h="3854672">
                <a:moveTo>
                  <a:pt x="0" y="0"/>
                </a:moveTo>
                <a:lnTo>
                  <a:pt x="10568717" y="0"/>
                </a:lnTo>
                <a:lnTo>
                  <a:pt x="10568717" y="3854672"/>
                </a:lnTo>
                <a:lnTo>
                  <a:pt x="0" y="38546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289907" y="485885"/>
            <a:ext cx="11664950" cy="98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82" spc="306">
                <a:solidFill>
                  <a:srgbClr val="231F20"/>
                </a:solidFill>
                <a:latin typeface="Oswald Bold"/>
              </a:rPr>
              <a:t>SHARPE RATIO TRADING STRATEGY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6140" y="2309584"/>
            <a:ext cx="14860778" cy="245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4936" lvl="1" indent="-307468">
              <a:lnSpc>
                <a:spcPts val="3930"/>
              </a:lnSpc>
              <a:buFont typeface="Arial"/>
              <a:buChar char="•"/>
            </a:pPr>
            <a:r>
              <a:rPr lang="en-US" sz="2848" spc="279">
                <a:solidFill>
                  <a:srgbClr val="231F20"/>
                </a:solidFill>
                <a:latin typeface="DM Sans"/>
              </a:rPr>
              <a:t>Trade stocks that have the highest sharpe ratio over a certain time period in the past</a:t>
            </a:r>
          </a:p>
          <a:p>
            <a:pPr marL="614936" lvl="1" indent="-307468" algn="l">
              <a:lnSpc>
                <a:spcPts val="3930"/>
              </a:lnSpc>
              <a:buFont typeface="Arial"/>
              <a:buChar char="•"/>
            </a:pPr>
            <a:r>
              <a:rPr lang="en-US" sz="2848" spc="279">
                <a:solidFill>
                  <a:srgbClr val="231F20"/>
                </a:solidFill>
                <a:latin typeface="DM Sans"/>
              </a:rPr>
              <a:t>Optimal setting: reconstruct the portfolio every two weeks by buying 5 stocks that have the highest Sharpe ratios based on data from past half year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17457" y="5851457"/>
            <a:ext cx="4959140" cy="249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7"/>
              </a:lnSpc>
            </a:pPr>
            <a:r>
              <a:rPr lang="en-US" sz="2403" spc="235">
                <a:solidFill>
                  <a:srgbClr val="231F20"/>
                </a:solidFill>
                <a:latin typeface="DM Sans"/>
              </a:rPr>
              <a:t>Sharpe Ratio: 0.73</a:t>
            </a:r>
          </a:p>
          <a:p>
            <a:pPr>
              <a:lnSpc>
                <a:spcPts val="3317"/>
              </a:lnSpc>
            </a:pPr>
            <a:endParaRPr lang="en-US" sz="2403" spc="235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3317"/>
              </a:lnSpc>
            </a:pPr>
            <a:r>
              <a:rPr lang="en-US" sz="2403" spc="235">
                <a:solidFill>
                  <a:srgbClr val="231F20"/>
                </a:solidFill>
                <a:latin typeface="DM Sans"/>
              </a:rPr>
              <a:t>Annualized Return:  11.36%</a:t>
            </a:r>
          </a:p>
          <a:p>
            <a:pPr>
              <a:lnSpc>
                <a:spcPts val="3317"/>
              </a:lnSpc>
            </a:pPr>
            <a:endParaRPr lang="en-US" sz="2403" spc="235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3317"/>
              </a:lnSpc>
            </a:pPr>
            <a:r>
              <a:rPr lang="en-US" sz="2403" spc="235">
                <a:solidFill>
                  <a:srgbClr val="231F20"/>
                </a:solidFill>
                <a:latin typeface="DM Sans"/>
              </a:rPr>
              <a:t>Annualized Volatility:  14.88%</a:t>
            </a:r>
          </a:p>
          <a:p>
            <a:pPr marL="0" lvl="0" indent="0" algn="l">
              <a:lnSpc>
                <a:spcPts val="3317"/>
              </a:lnSpc>
              <a:spcBef>
                <a:spcPct val="0"/>
              </a:spcBef>
            </a:pPr>
            <a:endParaRPr lang="en-US" sz="2403" spc="235">
              <a:solidFill>
                <a:srgbClr val="231F20"/>
              </a:solidFill>
              <a:latin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684</Words>
  <Application>Microsoft Macintosh PowerPoint</Application>
  <PresentationFormat>Custom</PresentationFormat>
  <Paragraphs>99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Oswald Bold</vt:lpstr>
      <vt:lpstr>DM Sans Bold</vt:lpstr>
      <vt:lpstr>Oswald Bold Italics</vt:lpstr>
      <vt:lpstr>Oswald</vt:lpstr>
      <vt:lpstr>Arial</vt:lpstr>
      <vt:lpstr>DM Sans</vt:lpstr>
      <vt:lpstr>Calibri</vt:lpstr>
      <vt:lpstr>DM Sans Italics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LiYuxuan</cp:lastModifiedBy>
  <cp:revision>2</cp:revision>
  <dcterms:created xsi:type="dcterms:W3CDTF">2006-08-16T00:00:00Z</dcterms:created>
  <dcterms:modified xsi:type="dcterms:W3CDTF">2023-12-09T08:39:35Z</dcterms:modified>
  <dc:identifier>DAF2XmyOCEM</dc:identifier>
</cp:coreProperties>
</file>